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256" r:id="rId2"/>
    <p:sldId id="279" r:id="rId3"/>
    <p:sldId id="257" r:id="rId4"/>
    <p:sldId id="261" r:id="rId5"/>
    <p:sldId id="262" r:id="rId6"/>
    <p:sldId id="263" r:id="rId7"/>
    <p:sldId id="258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02" autoAdjust="0"/>
  </p:normalViewPr>
  <p:slideViewPr>
    <p:cSldViewPr>
      <p:cViewPr varScale="1">
        <p:scale>
          <a:sx n="57" d="100"/>
          <a:sy n="57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E58BE-94D6-48B9-AA76-89B2F4045278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353C2-1AF1-4EB0-A5B3-E89EFBCB3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7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2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9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3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3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96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18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31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1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35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353C2-1AF1-4EB0-A5B3-E89EFBCB364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9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321660-6112-45A2-97E2-56F8F8ABAEDA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FBC1A8-5D29-4AA9-AE9C-93DDD6537B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38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0840D-EA7D-4B4D-A03D-17EC35CEDE8C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A2B03-112C-490E-9B31-ADC3BA646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56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0840D-EA7D-4B4D-A03D-17EC35CEDE8C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A2B03-112C-490E-9B31-ADC3BA646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2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0840D-EA7D-4B4D-A03D-17EC35CEDE8C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A2B03-112C-490E-9B31-ADC3BA646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8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7F92C-4819-4F42-91CE-06B602842B67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8B083-4B50-4119-8666-7074B0397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6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0840D-EA7D-4B4D-A03D-17EC35CEDE8C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A2B03-112C-490E-9B31-ADC3BA646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0840D-EA7D-4B4D-A03D-17EC35CEDE8C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A2B03-112C-490E-9B31-ADC3BA646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2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0840D-EA7D-4B4D-A03D-17EC35CEDE8C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A2B03-112C-490E-9B31-ADC3BA646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0840D-EA7D-4B4D-A03D-17EC35CEDE8C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A2B03-112C-490E-9B31-ADC3BA646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0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0840D-EA7D-4B4D-A03D-17EC35CEDE8C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A2B03-112C-490E-9B31-ADC3BA646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90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0840D-EA7D-4B4D-A03D-17EC35CEDE8C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A2B03-112C-490E-9B31-ADC3BA6464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6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726A3CF-716A-4340-A9C6-3B81920EAD34}" type="datetimeFigureOut">
              <a:rPr lang="ru-RU" smtClean="0"/>
              <a:pPr>
                <a:defRPr/>
              </a:pPr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EF91058-E2EA-4D9D-8A65-0ED9B22848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7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8.xml"/><Relationship Id="rId21" Type="http://schemas.openxmlformats.org/officeDocument/2006/relationships/slide" Target="slide23.xml"/><Relationship Id="rId7" Type="http://schemas.openxmlformats.org/officeDocument/2006/relationships/slide" Target="slide6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7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slide" Target="slide4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9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32485" y="1196752"/>
            <a:ext cx="7475220" cy="208823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Химическое производство</a:t>
            </a:r>
            <a:endParaRPr lang="ru-RU" sz="54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573462"/>
            <a:ext cx="6400800" cy="32845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solidFill>
                  <a:srgbClr val="002060"/>
                </a:solidFill>
                <a:latin typeface="Candara" pitchFamily="34" charset="0"/>
              </a:rPr>
              <a:t>Интеллектуальная игра по химии </a:t>
            </a:r>
          </a:p>
          <a:p>
            <a:pPr eaLnBrk="1" hangingPunct="1"/>
            <a:r>
              <a:rPr lang="ru-RU" sz="3600" dirty="0" smtClean="0">
                <a:solidFill>
                  <a:srgbClr val="002060"/>
                </a:solidFill>
                <a:latin typeface="Candara" pitchFamily="34" charset="0"/>
              </a:rPr>
              <a:t>для учащихся 9 – 10классов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80728"/>
            <a:ext cx="8153400" cy="457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C00000"/>
                </a:solidFill>
              </a:rPr>
              <a:t>Раздел «Производства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аммиака»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1 уровень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6563072" cy="42999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800" b="1" dirty="0" smtClean="0"/>
          </a:p>
          <a:p>
            <a:pPr>
              <a:buNone/>
            </a:pPr>
            <a:endParaRPr lang="ru-RU" sz="6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4900" b="1" u="sng" dirty="0" smtClean="0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7452320" y="620688"/>
            <a:ext cx="1201114" cy="10801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Перейти к таблице вопросов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00806"/>
            <a:ext cx="5760639" cy="4843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 история произошла во время I мировой войны. Английский крейсер вел преследование поврежденного в бою немецкого эсминца. Цель была почти достигнута, как вдруг между кораблями появилось плотное белое облако дыма. Экипаж крейсера почувствовал удушливый запах, раздражающий горло и легкие. Крейсер был вынужден дать задний ход и выйти из дымового облака. Уже после обнаружили, что пострадали не только люди, но и металлические части корабля. Это был аммиак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Назовите двух великих ученых, которые разработали технологию получения аммиака прямым синтезом из азота и водорода.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Валя\Desktop\Fritz_Haber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03" y="4231683"/>
            <a:ext cx="1972911" cy="2443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Валя\Desktop\Carl_Bosch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664573" cy="2149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 Раздел «Производство аммиака</a:t>
            </a:r>
            <a:r>
              <a:rPr lang="ru-RU" dirty="0" smtClean="0">
                <a:solidFill>
                  <a:srgbClr val="C00000"/>
                </a:solidFill>
              </a:rPr>
              <a:t>».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2 уровень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5686436" cy="528641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в XVII веке немецкий химик И. Р.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Глаубер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отмечал важность азотных солей для развития растений, называя селитру “солью плодородия”. В XIX века почти единственным источником природной селитры было чилийское месторождение. Поэтому и предрекали Т. Гексли и У.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Крукс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скорый конец цивилизации из-за “азотного голода”, который должен был наступить после выработки этого месторождения. Пророчества эти не оправдались, так как человечество освоило искусственную фиксацию азота различными способами.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методы получения аммиака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2910" y="4797152"/>
            <a:ext cx="5729290" cy="2060848"/>
          </a:xfrm>
        </p:spPr>
        <p:txBody>
          <a:bodyPr>
            <a:noAutofit/>
          </a:bodyPr>
          <a:lstStyle/>
          <a:p>
            <a:pPr>
              <a:buNone/>
              <a:defRPr/>
            </a:pPr>
            <a:endParaRPr lang="ru-RU" sz="1800" dirty="0" smtClean="0"/>
          </a:p>
          <a:p>
            <a:pPr eaLnBrk="1" hangingPunct="1">
              <a:buNone/>
              <a:defRPr/>
            </a:pPr>
            <a:endParaRPr lang="ru-RU" sz="1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286388"/>
            <a:ext cx="16097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acron.ru/upload/iblock/cb3/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27" y="1484784"/>
            <a:ext cx="2638818" cy="17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rion.com.ua/pic/amiak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566180"/>
            <a:ext cx="25922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Раздел «Производство аммиака</a:t>
            </a:r>
            <a:r>
              <a:rPr lang="ru-RU" dirty="0" smtClean="0">
                <a:solidFill>
                  <a:srgbClr val="C00000"/>
                </a:solidFill>
              </a:rPr>
              <a:t>».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3 уровень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5786" y="1428736"/>
            <a:ext cx="5429288" cy="48577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открытия (1904 г.) является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цианамидный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получения аммиака, основанный на способности азота при высокой температуре взаимодействовать с карбидом кальция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образуя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циамид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кальция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СаСN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3400" b="1" dirty="0" smtClean="0"/>
          </a:p>
        </p:txBody>
      </p:sp>
      <p:pic>
        <p:nvPicPr>
          <p:cNvPr id="2765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0920" y="5303641"/>
            <a:ext cx="16097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Валя\Desktop\671_html_69b81123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5" y="4005064"/>
            <a:ext cx="1571625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4005064"/>
            <a:ext cx="4230216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рисунке представлен лабораторный способ получения аммиака.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Напишите уравнения реакции, описанные в этом задании. Почему пробирка на рисунке перевернута?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s00.infourok.ru/images/doc/313/313008/img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36094"/>
            <a:ext cx="2880320" cy="218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Раздел «Производство стекла»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1 уровень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5427350" cy="507207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Известно, что стеклоделие существовало уже 5 тысяч лет назад в Египте.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началось промышленное производство стекла в России? Какой русский ученый является основоположником научного подхода к производству стеклянных изделий в нашей стране?</a:t>
            </a:r>
          </a:p>
          <a:p>
            <a:pPr>
              <a:buNone/>
            </a:pPr>
            <a:endParaRPr lang="ru-RU" sz="1400" dirty="0" smtClean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59936" cy="5167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6300192" y="4797152"/>
            <a:ext cx="1656184" cy="12988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Вернуться к таблице вопросов</a:t>
            </a:r>
          </a:p>
        </p:txBody>
      </p:sp>
      <p:pic>
        <p:nvPicPr>
          <p:cNvPr id="3074" name="Picture 2" descr="http://teaps.s3.amazonaws.com/images/1336149147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46" y="1306993"/>
            <a:ext cx="2596480" cy="24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sisa.ru/blog/d_content/1138477031/d32aaf63988d5688dd8f382e8f5825f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80676"/>
            <a:ext cx="2880319" cy="17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Раздел «Производство стекла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2 уровень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0034" y="1785926"/>
            <a:ext cx="5214974" cy="507207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сложности состава формулы силикатов записывают в виде соединений оксидов.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Обыкновенное стекло часто в той или иной степени окрашено в зеленый цвет содержащимися в нем силикатами некоего металла.</a:t>
            </a:r>
          </a:p>
          <a:p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формулу, приблизительно выражающую состав оконного стекла.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металл придает зеленый цвет стеклу?</a:t>
            </a:r>
          </a:p>
          <a:p>
            <a:endParaRPr lang="ru-RU" sz="1600" b="1" dirty="0" smtClean="0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5508104" y="5733256"/>
            <a:ext cx="1457338" cy="8643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Вернуться к таблице вопросов</a:t>
            </a:r>
          </a:p>
        </p:txBody>
      </p:sp>
      <p:pic>
        <p:nvPicPr>
          <p:cNvPr id="4098" name="Picture 2" descr="http://funik.ru/uploads/images/01_2015/05/22_5beb36abf2a957c8eb3e499c2b8b3dd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13512"/>
            <a:ext cx="3169595" cy="23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ugraphics.ru/sites/default/files/less_phot/animaciya-padayushchego-snega-v-photoshop/tekstura-stekla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645" y="3770870"/>
            <a:ext cx="311868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Раздел «Производство стекла».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3 уровень</a:t>
            </a:r>
            <a:endParaRPr lang="ru-RU" sz="27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4857784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dirty="0" smtClean="0"/>
              <a:t>        </a:t>
            </a:r>
            <a:endParaRPr lang="ru-RU" sz="1400" dirty="0" smtClean="0"/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400" dirty="0" smtClean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4786314" y="5429264"/>
            <a:ext cx="1500198" cy="109536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Вернуться к таблице вопросов</a:t>
            </a:r>
          </a:p>
        </p:txBody>
      </p:sp>
      <p:pic>
        <p:nvPicPr>
          <p:cNvPr id="5122" name="Picture 2" descr="https://travel.rambler.ru/media/original_images/4ff276feaf0a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19" y="2420888"/>
            <a:ext cx="2954329" cy="19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2276872"/>
            <a:ext cx="493422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Человеку еще в глубокой древности было известно производство стекла. Силикатное стекло получают путем сплавления некоей смеси.</a:t>
            </a:r>
          </a:p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Напишите состав этой смеси и уравнения реакций, выражающие данный процесс.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58180" cy="10001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u="sng" dirty="0" smtClean="0">
                <a:solidFill>
                  <a:srgbClr val="C00000"/>
                </a:solidFill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</a:rPr>
            </a:br>
            <a:r>
              <a:rPr lang="ru-RU" sz="3600" b="1" u="sng" dirty="0" smtClean="0">
                <a:solidFill>
                  <a:srgbClr val="C00000"/>
                </a:solidFill>
              </a:rPr>
              <a:t>Раздел «Производство минеральных удобрений»»</a:t>
            </a:r>
            <a:r>
              <a:rPr lang="ru-RU" sz="3600" b="1" u="sng" dirty="0">
                <a:solidFill>
                  <a:srgbClr val="C00000"/>
                </a:solidFill>
              </a:rPr>
              <a:t> </a:t>
            </a:r>
            <a:r>
              <a:rPr lang="ru-RU" sz="3600" b="1" u="sng" dirty="0" smtClean="0">
                <a:solidFill>
                  <a:srgbClr val="C00000"/>
                </a:solidFill>
              </a:rPr>
              <a:t>        1 уровень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5786" y="1928802"/>
            <a:ext cx="3627437" cy="3451225"/>
          </a:xfrm>
        </p:spPr>
        <p:txBody>
          <a:bodyPr>
            <a:normAutofit/>
          </a:bodyPr>
          <a:lstStyle/>
          <a:p>
            <a:pPr marL="0" indent="0" eaLnBrk="1" hangingPunct="1">
              <a:buFont typeface="Symbol" pitchFamily="18" charset="2"/>
              <a:buNone/>
            </a:pPr>
            <a:endParaRPr lang="ru-RU" sz="1800" dirty="0" smtClean="0"/>
          </a:p>
          <a:p>
            <a:pPr marL="0" indent="0" eaLnBrk="1" hangingPunct="1">
              <a:buFont typeface="Symbol" pitchFamily="18" charset="2"/>
              <a:buNone/>
            </a:pPr>
            <a:endParaRPr lang="ru-RU" sz="1800" dirty="0" smtClean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6215074" y="5500702"/>
            <a:ext cx="1214446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Вернуться к таблице вопросов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357298"/>
            <a:ext cx="46480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Минеральные </a:t>
            </a:r>
            <a:r>
              <a:rPr lang="ru-RU" dirty="0" smtClean="0"/>
              <a:t>удобрения -  </a:t>
            </a:r>
            <a:r>
              <a:rPr lang="ru-RU" dirty="0"/>
              <a:t>добытые из недр или промышленно полученные химические соединения, содержат основные элементы питания (азот, фосфор, калий) и важные для жизнедеятельности микроэлементы (медь, бор, марганец и др.). Внесение минеральных удобрений преследует одну цель – увеличение урожайности овощей, ягод, фруктов, более качественное и полноценное цветение садовых растений.</a:t>
            </a:r>
          </a:p>
          <a:p>
            <a:r>
              <a:rPr lang="ru-RU" b="1" dirty="0"/>
              <a:t>Задание: </a:t>
            </a:r>
            <a:r>
              <a:rPr lang="ru-RU" dirty="0"/>
              <a:t>какова роль азота, фосфора и калия в жизни растений? </a:t>
            </a:r>
          </a:p>
        </p:txBody>
      </p:sp>
      <p:pic>
        <p:nvPicPr>
          <p:cNvPr id="6146" name="Picture 2" descr="http://dachnaya-zhizn.ru/images/dacha/16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48" y="1484784"/>
            <a:ext cx="3997573" cy="266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53400" cy="12858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u="sng" dirty="0" smtClean="0">
                <a:solidFill>
                  <a:srgbClr val="C00000"/>
                </a:solidFill>
              </a:rPr>
              <a:t>Раздел «Производство минеральных удобрений»</a:t>
            </a:r>
            <a:br>
              <a:rPr lang="ru-RU" sz="3200" b="1" u="sng" dirty="0" smtClean="0">
                <a:solidFill>
                  <a:srgbClr val="C00000"/>
                </a:solidFill>
              </a:rPr>
            </a:br>
            <a:r>
              <a:rPr lang="ru-RU" sz="3200" b="1" u="sng" dirty="0" smtClean="0">
                <a:solidFill>
                  <a:srgbClr val="C00000"/>
                </a:solidFill>
              </a:rPr>
              <a:t>2 уровень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188" y="1357298"/>
            <a:ext cx="4603754" cy="4286279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питательным элементам удобрения делят на 4 группы. В основе деления удобрений по данному признаку лежат химико-биологические функции питательных элементов.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группы удобрений и приведите химические формулы этих удобрений, назовите их.</a:t>
            </a:r>
          </a:p>
          <a:p>
            <a:endParaRPr lang="ru-RU" sz="3600" dirty="0" smtClean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3924300" y="5516563"/>
            <a:ext cx="1511300" cy="11525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2" action="ppaction://hlinksldjump"/>
              </a:rPr>
              <a:t>Вернуться</a:t>
            </a:r>
            <a:r>
              <a:rPr lang="ru-RU" dirty="0"/>
              <a:t> к таблице вопросов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0709" y="1052736"/>
            <a:ext cx="4127323" cy="3514659"/>
          </a:xfrm>
        </p:spPr>
        <p:txBody>
          <a:bodyPr/>
          <a:lstStyle/>
          <a:p>
            <a:pPr marL="34290" indent="0">
              <a:buNone/>
            </a:pPr>
            <a:endParaRPr lang="ru-RU" dirty="0"/>
          </a:p>
        </p:txBody>
      </p:sp>
      <p:pic>
        <p:nvPicPr>
          <p:cNvPr id="7170" name="Picture 2" descr="http://gdevbarnaule.ru/wp-content/uploads/gde-kupit-udobrenija-v-ba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637" y="1875205"/>
            <a:ext cx="3614612" cy="27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332656"/>
            <a:ext cx="7406640" cy="16333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u="sng" dirty="0" smtClean="0">
                <a:solidFill>
                  <a:srgbClr val="C00000"/>
                </a:solidFill>
              </a:rPr>
              <a:t>Раздел «Производство</a:t>
            </a:r>
            <a:br>
              <a:rPr lang="ru-RU" sz="3200" b="1" u="sng" dirty="0" smtClean="0">
                <a:solidFill>
                  <a:srgbClr val="C00000"/>
                </a:solidFill>
              </a:rPr>
            </a:br>
            <a:r>
              <a:rPr lang="ru-RU" sz="3200" b="1" u="sng" dirty="0" smtClean="0">
                <a:solidFill>
                  <a:srgbClr val="C00000"/>
                </a:solidFill>
              </a:rPr>
              <a:t> минеральных удобрений»</a:t>
            </a:r>
            <a:br>
              <a:rPr lang="ru-RU" sz="3200" b="1" u="sng" dirty="0" smtClean="0">
                <a:solidFill>
                  <a:srgbClr val="C00000"/>
                </a:solidFill>
              </a:rPr>
            </a:br>
            <a:r>
              <a:rPr lang="ru-RU" sz="3200" b="1" u="sng" dirty="0" smtClean="0">
                <a:solidFill>
                  <a:srgbClr val="C00000"/>
                </a:solidFill>
              </a:rPr>
              <a:t>3 уровень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6248" y="1500174"/>
            <a:ext cx="445770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500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429264"/>
            <a:ext cx="15430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250" y="4941167"/>
            <a:ext cx="45719" cy="113959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65959"/>
            <a:ext cx="5472608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Аммиачная селитра –удобрение, содержащее 35% азота в аммиачной и нитратной форме, благодаря чему она применяется на любых почвах и для любых культур. На заводах её получают из воздуха и водорода.  В результате образуется аммиак, который затем окисляется до азотной ки­слоты. Соединяя аммиак с азотной кислотой, получают селитру.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напишите уравнения соответствующих химических реакций получения аммиачной селитры.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agro.permkrai.ru/files/image/0000012371-54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29" y="3786174"/>
            <a:ext cx="2899668" cy="23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doskaurala.ru/orimg/27515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29" y="457378"/>
            <a:ext cx="2655660" cy="29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РАЗДЕЛ </a:t>
            </a:r>
            <a:r>
              <a:rPr lang="ru-RU" dirty="0" smtClean="0">
                <a:solidFill>
                  <a:srgbClr val="C00000"/>
                </a:solidFill>
              </a:rPr>
              <a:t>«Галогены»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1 уровень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8662" y="2571744"/>
            <a:ext cx="3627437" cy="3451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b="1" i="1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 eaLnBrk="1" hangingPunct="1">
              <a:buFont typeface="Symbol" pitchFamily="18" charset="2"/>
              <a:buNone/>
            </a:pPr>
            <a:endParaRPr lang="ru-RU" sz="1600" b="1" u="sng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3500430" y="1428736"/>
            <a:ext cx="5172084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Дактилоскопия – способ определения личности человека по отпечаткам пальцев. На гладких полированных поверхностях отпечатки видны невооружённым глазом. А как же быть с такими уликами как денежные купюры и документы? Оказывается, для обнаружения  отпечатков  пальцев на бумажных поверхностях в криминалистике используются пары простого вещества галогена, который  был получен Б. </a:t>
            </a:r>
            <a:r>
              <a:rPr lang="ru-RU" dirty="0" err="1" smtClean="0"/>
              <a:t>Куртуа</a:t>
            </a:r>
            <a:r>
              <a:rPr lang="ru-RU" dirty="0" smtClean="0"/>
              <a:t> в 1811 г при обработке концентрированной серной кислотой золы морских водорослей.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Задание: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что это за Элемент?  </a:t>
            </a:r>
          </a:p>
        </p:txBody>
      </p:sp>
      <p:pic>
        <p:nvPicPr>
          <p:cNvPr id="307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286388"/>
            <a:ext cx="15430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АВТОРСКИЙ КОЛЛЕКТИВ: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Мосина Ю.Н. – учитель химии МБОУ «Ильинская СОШ»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Гаврилова В.В. – учитель химии МБОУ «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Судогодская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Смолякова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 – учитель химии МБОУ «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Улыбышевская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Гуренко Е.А.- учитель химии МБОУ «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Судогодская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№1»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Таганова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М.В. – учитель химии «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Вяткинская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РАЗДЕЛ </a:t>
            </a:r>
            <a:r>
              <a:rPr lang="ru-RU" dirty="0" smtClean="0">
                <a:solidFill>
                  <a:srgbClr val="C00000"/>
                </a:solidFill>
              </a:rPr>
              <a:t>«Галогены»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2 уровень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088" y="1428736"/>
            <a:ext cx="5959490" cy="429896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попытки получить это простое вещество химическими способами либо электролизом были безуспешными в силу его исключительной реакционной способности. В 1886 г проблему решил Анри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Муассан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за что и был удостоен нобелевской премии, но возможно, это открытие стоило ему жизни.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Муассан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умер молодым, как полагают, вследствие отравления открытым им веществом, название которого с греческого языка переводится как «гибель, уничтожение». А кислоту, имеющую в своём составе  данный галоген, запрещено хранить в стеклянной и керамической посуде. 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назовите галоген. Что это за вещество (кислота) и почему с ним связаны такие ограничения?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500702"/>
            <a:ext cx="15430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Gcy;&amp;acy;&amp;lcy;&amp;iecy;&amp;ncy;&amp;icy;&amp;tcy; &quot; &amp;Kcy;&amp;acy;&amp;mcy;&amp;ncy;&amp;icy; &quot; &amp;Zcy;&amp;acy;&amp;pcy;&amp;icy;&amp;scy;&amp;kcy;&amp;icy; &amp;Ncy;&amp;iecy;&amp;zhcy;&amp;ncy;&amp;ocy;&amp;jcy; &amp;Vcy;&amp;iecy;&amp;dcy;&amp;softcy;&amp;mcy;&amp;y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071810"/>
            <a:ext cx="2190746" cy="215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oissanite.co.nz/images/henry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143116"/>
            <a:ext cx="2066924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РАЗДЕЛ </a:t>
            </a:r>
            <a:r>
              <a:rPr lang="ru-RU" dirty="0" smtClean="0">
                <a:solidFill>
                  <a:srgbClr val="C00000"/>
                </a:solidFill>
              </a:rPr>
              <a:t>«Галогены»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           3 уровень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4413256" cy="4165605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/>
            <a:endParaRPr lang="ru-RU" sz="2000" dirty="0" smtClean="0"/>
          </a:p>
          <a:p>
            <a:pPr marL="0" indent="0">
              <a:buNone/>
            </a:pPr>
            <a:r>
              <a:rPr lang="ru-RU" sz="1600" b="1" dirty="0" smtClean="0"/>
              <a:t> </a:t>
            </a:r>
            <a:endParaRPr lang="ru-RU" sz="23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7620" y="1285860"/>
            <a:ext cx="5060068" cy="40005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Таймс" 30 апреля 1915 года опубликовал статью: "Полная история событий:. Вот как описывали это событие очевидцы: "Лица, руки людей были, глянцевого серо-черного цвета, рты открыты, глаза покрыты свинцовой глазурью, все вокруг металось, кружилось, борясь за жизнь. Зрелище было пугающим, все эти ужасные почерневшие лица, стенавшие и молящие о помощи: воздействие газа заключается в заполнении легких водянистой слизистой жидкостью, которая постепенно заполняет все легкие, из-за этого происходит удушение, вследствие, чего люди умирали в течение 1 или 2 дней".</a:t>
            </a:r>
          </a:p>
          <a:p>
            <a:r>
              <a:rPr lang="ru-RU" sz="6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какой газ-галоген в начале </a:t>
            </a:r>
            <a:r>
              <a:rPr lang="en-US" sz="55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века был применён в качестве боевого отравляющего средства в качестве оружия массового поражения? Какой стране принадлежит инициатива применения боевых отравляющих средств? Перечислите основные области применения хлора.</a:t>
            </a:r>
          </a:p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429264"/>
            <a:ext cx="15478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20164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7155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(от греч. 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glykys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сладкийИзвестно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более 30 бериллиевых минералов, но только 6 из них считаются распространенными: берилл, хризоберилл,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бертрандит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фенакит,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гельвин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даналит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15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review-image" descr="http://justmedia.ru/upload/news/514850ac8e9e6161636660_600_4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34385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elements.dp.ua/Ex/Sb_and_Cl2/Cl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256"/>
            <a:ext cx="2786082" cy="1952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Раздел «Производство чугуна и стали»1 уровень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0681" y="1942455"/>
            <a:ext cx="4929222" cy="49155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Сплав железа с углеродом, содержащий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2,14% углерода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температурой плавления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1150-1200°C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Страной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впервые стали выплавлять это сплав, считается Китай, исторический факт датируется V-VI-м веком до нашей эры. В поднебесной изделия из него были очень популярны, производили монеты, оружие, предметы домашней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утвари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старая печь для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сплава  была построена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Дюрстеле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Швейцарии цистерцианскими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монахами.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отгадайте название сплава и печи для его производства?</a:t>
            </a:r>
          </a:p>
          <a:p>
            <a:pPr>
              <a:buNone/>
            </a:pP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6202" y="5529587"/>
            <a:ext cx="1315931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User\Pictures\izogotovlenie-pechi-dlya-plavki-rudy-103267-large.jpg"/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09160" y="1304319"/>
            <a:ext cx="2481262" cy="221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6814/489685.9d/0_f63ae_5f368dce_XL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6109" y="3742094"/>
            <a:ext cx="2144534" cy="18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Раздел «Производство чугуна и стали»2 уровень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1928802"/>
            <a:ext cx="5782152" cy="56046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Сплав железа с углеродом и другими легирующими элементами, улучшающими физические и химические свойства материала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содержит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45% железа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температурой плавления 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1450-1520°C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была изготовлена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французским металлургом в 1864 г. Ее преимуществом перед существовавшими ранее печами, выплавлявшими металл, было то, что в ней можно переплавлять металлический лом в сталь. Кроме того, это печь позволяла контролировать качество металла, вносить в него необходимые добавки и, таким образом, получать сплав различных марок с заданными свойствами. 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отгадайте название сплава и печи для его производства?</a:t>
            </a:r>
          </a:p>
          <a:p>
            <a:pPr lvl="0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8083" y="5492590"/>
            <a:ext cx="15430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nti.ru/imgdump/4522-gnti-orvuogIIxNM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1312" y="1340769"/>
            <a:ext cx="18996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8" descr="http://el-ab.ru/foto17.png?i=8105&amp;k=martenovskie-pechi-foto"/>
          <p:cNvPicPr>
            <a:picLocks noGrp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106001" y="3004189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Раздел «Производство чугуна и стали»       3 уровень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3074" y="2057400"/>
            <a:ext cx="4458965" cy="3382963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выплавки чугуна в печь засыпают руду, а также коксующиеся марки угля. Параллельно в печь отгружается флюс. Важно заметить, что руда перед загрузкой в печь подвергается специальной предварительной обработке. Ее измельчают на дробильной установке (мелкие частицы быстрее плавятся). После она промывается с целью удаления частиц, не содержащих металл. После чего сырье обжигают.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для чего добавляют уголь и флюс, а также обжигают сырье?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642" y="5440363"/>
            <a:ext cx="154781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http://img-fotki.yandex.ru/get/6814/489685.9d/0_f63ae_5f368dce_XL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51642" y="1772816"/>
            <a:ext cx="3768830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96250"/>
              </p:ext>
            </p:extLst>
          </p:nvPr>
        </p:nvGraphicFramePr>
        <p:xfrm>
          <a:off x="107950" y="260648"/>
          <a:ext cx="8891588" cy="6746591"/>
        </p:xfrm>
        <a:graphic>
          <a:graphicData uri="http://schemas.openxmlformats.org/drawingml/2006/table">
            <a:tbl>
              <a:tblPr/>
              <a:tblGrid>
                <a:gridCol w="1106464"/>
                <a:gridCol w="1116036"/>
                <a:gridCol w="1111250"/>
                <a:gridCol w="1112838"/>
                <a:gridCol w="1111250"/>
                <a:gridCol w="1111250"/>
                <a:gridCol w="1111250"/>
                <a:gridCol w="1111250"/>
              </a:tblGrid>
              <a:tr h="164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Категория вопроса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№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</a:rPr>
                        <a:t>вопроса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серной кислоты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азотной кислоты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аммиака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стекла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минеральных удобрений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Металлур-гия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чугуна и стали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615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  <a:tr h="1777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  <a:tr h="1710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</a:rPr>
                        <a:t>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7950" y="836613"/>
            <a:ext cx="1106488" cy="86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Управляющая кнопка: настраиваемая 10">
            <a:hlinkClick r:id="rId2" action="ppaction://hlinksldjump" highlightClick="1"/>
          </p:cNvPr>
          <p:cNvSpPr/>
          <p:nvPr/>
        </p:nvSpPr>
        <p:spPr>
          <a:xfrm>
            <a:off x="1214414" y="2071678"/>
            <a:ext cx="1123950" cy="1584325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 уровень</a:t>
            </a:r>
            <a:endParaRPr lang="ru-RU" b="1" dirty="0"/>
          </a:p>
        </p:txBody>
      </p:sp>
      <p:sp>
        <p:nvSpPr>
          <p:cNvPr id="14" name="Управляющая кнопка: настраиваемая 13">
            <a:hlinkClick r:id="rId3" action="ppaction://hlinksldjump" highlightClick="1"/>
          </p:cNvPr>
          <p:cNvSpPr/>
          <p:nvPr/>
        </p:nvSpPr>
        <p:spPr>
          <a:xfrm>
            <a:off x="1214414" y="3643314"/>
            <a:ext cx="1127125" cy="1716088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уровень</a:t>
            </a:r>
            <a:endParaRPr lang="ru-RU" b="1" dirty="0"/>
          </a:p>
        </p:txBody>
      </p:sp>
      <p:sp>
        <p:nvSpPr>
          <p:cNvPr id="15" name="Управляющая кнопка: настраиваемая 14">
            <a:hlinkClick r:id="rId4" action="ppaction://hlinksldjump" highlightClick="1"/>
          </p:cNvPr>
          <p:cNvSpPr/>
          <p:nvPr/>
        </p:nvSpPr>
        <p:spPr>
          <a:xfrm>
            <a:off x="1214414" y="5429264"/>
            <a:ext cx="1071570" cy="1595437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 уровень</a:t>
            </a:r>
            <a:endParaRPr lang="ru-RU" b="1" dirty="0"/>
          </a:p>
        </p:txBody>
      </p:sp>
      <p:sp>
        <p:nvSpPr>
          <p:cNvPr id="2" name="Управляющая кнопка: настраиваемая 1">
            <a:hlinkClick r:id="rId5" action="ppaction://hlinksldjump" highlightClick="1"/>
          </p:cNvPr>
          <p:cNvSpPr/>
          <p:nvPr/>
        </p:nvSpPr>
        <p:spPr>
          <a:xfrm>
            <a:off x="2285984" y="2071678"/>
            <a:ext cx="1214446" cy="1571636"/>
          </a:xfrm>
          <a:prstGeom prst="actionButtonBlan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уровень</a:t>
            </a:r>
            <a:endParaRPr lang="ru-RU" b="1" dirty="0"/>
          </a:p>
        </p:txBody>
      </p:sp>
      <p:sp>
        <p:nvSpPr>
          <p:cNvPr id="3" name="Управляющая кнопка: настраиваемая 2">
            <a:hlinkClick r:id="rId6" action="ppaction://hlinksldjump" highlightClick="1"/>
          </p:cNvPr>
          <p:cNvSpPr/>
          <p:nvPr/>
        </p:nvSpPr>
        <p:spPr>
          <a:xfrm>
            <a:off x="2285984" y="3643314"/>
            <a:ext cx="1077912" cy="1714512"/>
          </a:xfrm>
          <a:prstGeom prst="actionButtonBlan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уровень</a:t>
            </a:r>
            <a:endParaRPr lang="ru-RU" b="1" dirty="0"/>
          </a:p>
        </p:txBody>
      </p:sp>
      <p:sp>
        <p:nvSpPr>
          <p:cNvPr id="4" name="Управляющая кнопка: настраиваемая 3">
            <a:hlinkClick r:id="rId7" action="ppaction://hlinksldjump" highlightClick="1"/>
          </p:cNvPr>
          <p:cNvSpPr/>
          <p:nvPr/>
        </p:nvSpPr>
        <p:spPr>
          <a:xfrm>
            <a:off x="2357422" y="5429264"/>
            <a:ext cx="1077912" cy="1595437"/>
          </a:xfrm>
          <a:prstGeom prst="actionButtonBlan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 уровень</a:t>
            </a:r>
            <a:endParaRPr lang="ru-RU" b="1" dirty="0"/>
          </a:p>
        </p:txBody>
      </p:sp>
      <p:sp>
        <p:nvSpPr>
          <p:cNvPr id="5" name="Управляющая кнопка: настраиваемая 4">
            <a:hlinkClick r:id="rId8" action="ppaction://hlinksldjump" highlightClick="1"/>
          </p:cNvPr>
          <p:cNvSpPr/>
          <p:nvPr/>
        </p:nvSpPr>
        <p:spPr>
          <a:xfrm>
            <a:off x="3428992" y="2000240"/>
            <a:ext cx="1152525" cy="1584325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 уровень</a:t>
            </a:r>
            <a:endParaRPr lang="ru-RU" b="1" dirty="0"/>
          </a:p>
        </p:txBody>
      </p:sp>
      <p:sp>
        <p:nvSpPr>
          <p:cNvPr id="7" name="Управляющая кнопка: настраиваемая 6">
            <a:hlinkClick r:id="rId9" action="ppaction://hlinksldjump" highlightClick="1"/>
          </p:cNvPr>
          <p:cNvSpPr/>
          <p:nvPr/>
        </p:nvSpPr>
        <p:spPr>
          <a:xfrm>
            <a:off x="3428992" y="3643314"/>
            <a:ext cx="1152525" cy="1716088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 уровень</a:t>
            </a:r>
            <a:endParaRPr lang="ru-RU" b="1" dirty="0"/>
          </a:p>
        </p:txBody>
      </p:sp>
      <p:sp>
        <p:nvSpPr>
          <p:cNvPr id="8" name="Управляющая кнопка: настраиваемая 7">
            <a:hlinkClick r:id="rId10" action="ppaction://hlinksldjump" highlightClick="1"/>
          </p:cNvPr>
          <p:cNvSpPr/>
          <p:nvPr/>
        </p:nvSpPr>
        <p:spPr>
          <a:xfrm>
            <a:off x="3428992" y="5429264"/>
            <a:ext cx="1152525" cy="1595437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 уровень</a:t>
            </a:r>
            <a:endParaRPr lang="ru-RU" b="1" dirty="0"/>
          </a:p>
        </p:txBody>
      </p:sp>
      <p:sp>
        <p:nvSpPr>
          <p:cNvPr id="9" name="Управляющая кнопка: настраиваемая 8">
            <a:hlinkClick r:id="rId11" action="ppaction://hlinksldjump" highlightClick="1"/>
          </p:cNvPr>
          <p:cNvSpPr/>
          <p:nvPr/>
        </p:nvSpPr>
        <p:spPr>
          <a:xfrm>
            <a:off x="4572000" y="2000240"/>
            <a:ext cx="1079500" cy="1584325"/>
          </a:xfrm>
          <a:prstGeom prst="actionButtonBlan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 уровень</a:t>
            </a:r>
            <a:endParaRPr lang="ru-RU" b="1" dirty="0"/>
          </a:p>
        </p:txBody>
      </p:sp>
      <p:sp>
        <p:nvSpPr>
          <p:cNvPr id="10" name="Управляющая кнопка: настраиваемая 9">
            <a:hlinkClick r:id="rId12" action="ppaction://hlinksldjump" highlightClick="1"/>
          </p:cNvPr>
          <p:cNvSpPr/>
          <p:nvPr/>
        </p:nvSpPr>
        <p:spPr>
          <a:xfrm>
            <a:off x="4572000" y="3571876"/>
            <a:ext cx="1079500" cy="1785950"/>
          </a:xfrm>
          <a:prstGeom prst="actionButtonBlan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 уровень</a:t>
            </a:r>
            <a:endParaRPr lang="ru-RU" b="1" dirty="0"/>
          </a:p>
        </p:txBody>
      </p:sp>
      <p:sp>
        <p:nvSpPr>
          <p:cNvPr id="12" name="Управляющая кнопка: настраиваемая 11">
            <a:hlinkClick r:id="rId13" action="ppaction://hlinksldjump" highlightClick="1"/>
          </p:cNvPr>
          <p:cNvSpPr/>
          <p:nvPr/>
        </p:nvSpPr>
        <p:spPr>
          <a:xfrm>
            <a:off x="4572000" y="5429264"/>
            <a:ext cx="1079500" cy="1595437"/>
          </a:xfrm>
          <a:prstGeom prst="actionButtonBlank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 уровень</a:t>
            </a:r>
            <a:endParaRPr lang="ru-RU" b="1" dirty="0"/>
          </a:p>
        </p:txBody>
      </p:sp>
      <p:sp>
        <p:nvSpPr>
          <p:cNvPr id="13" name="Управляющая кнопка: настраиваемая 12">
            <a:hlinkClick r:id="rId14" action="ppaction://hlinksldjump" highlightClick="1"/>
          </p:cNvPr>
          <p:cNvSpPr/>
          <p:nvPr/>
        </p:nvSpPr>
        <p:spPr>
          <a:xfrm>
            <a:off x="5643570" y="2000240"/>
            <a:ext cx="1081088" cy="1584325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 уровень</a:t>
            </a:r>
            <a:endParaRPr lang="ru-RU" b="1" dirty="0"/>
          </a:p>
        </p:txBody>
      </p:sp>
      <p:sp>
        <p:nvSpPr>
          <p:cNvPr id="16" name="Управляющая кнопка: настраиваемая 15">
            <a:hlinkClick r:id="rId15" action="ppaction://hlinksldjump" highlightClick="1"/>
          </p:cNvPr>
          <p:cNvSpPr/>
          <p:nvPr/>
        </p:nvSpPr>
        <p:spPr>
          <a:xfrm>
            <a:off x="5643570" y="3643314"/>
            <a:ext cx="1081088" cy="1716088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 уровень</a:t>
            </a:r>
            <a:endParaRPr lang="ru-RU" b="1" dirty="0"/>
          </a:p>
        </p:txBody>
      </p:sp>
      <p:sp>
        <p:nvSpPr>
          <p:cNvPr id="17" name="Управляющая кнопка: настраиваемая 16">
            <a:hlinkClick r:id="rId16" action="ppaction://hlinksldjump" highlightClick="1"/>
          </p:cNvPr>
          <p:cNvSpPr/>
          <p:nvPr/>
        </p:nvSpPr>
        <p:spPr>
          <a:xfrm>
            <a:off x="5643570" y="5357826"/>
            <a:ext cx="1081088" cy="1666899"/>
          </a:xfrm>
          <a:prstGeom prst="actionButtonBlan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mtClean="0"/>
              <a:t>3 уровень</a:t>
            </a:r>
            <a:endParaRPr lang="ru-RU" b="1" dirty="0"/>
          </a:p>
        </p:txBody>
      </p:sp>
      <p:sp>
        <p:nvSpPr>
          <p:cNvPr id="25" name="Управляющая кнопка: настраиваемая 24">
            <a:hlinkClick r:id="rId17" action="ppaction://hlinksldjump" highlightClick="1"/>
          </p:cNvPr>
          <p:cNvSpPr/>
          <p:nvPr/>
        </p:nvSpPr>
        <p:spPr>
          <a:xfrm>
            <a:off x="6786578" y="2000240"/>
            <a:ext cx="1152525" cy="1584325"/>
          </a:xfrm>
          <a:prstGeom prst="actionButtonBlan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 уровень</a:t>
            </a:r>
            <a:endParaRPr lang="ru-RU" b="1" dirty="0"/>
          </a:p>
        </p:txBody>
      </p:sp>
      <p:sp>
        <p:nvSpPr>
          <p:cNvPr id="26" name="Управляющая кнопка: настраиваемая 25">
            <a:hlinkClick r:id="rId18" action="ppaction://hlinksldjump" highlightClick="1"/>
          </p:cNvPr>
          <p:cNvSpPr/>
          <p:nvPr/>
        </p:nvSpPr>
        <p:spPr>
          <a:xfrm>
            <a:off x="6786578" y="3643314"/>
            <a:ext cx="1152525" cy="1716088"/>
          </a:xfrm>
          <a:prstGeom prst="actionButtonBlan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 уровень</a:t>
            </a:r>
            <a:endParaRPr lang="ru-RU" b="1" dirty="0"/>
          </a:p>
        </p:txBody>
      </p:sp>
      <p:sp>
        <p:nvSpPr>
          <p:cNvPr id="27" name="Управляющая кнопка: настраиваемая 26">
            <a:hlinkClick r:id="rId19" action="ppaction://hlinksldjump" highlightClick="1"/>
          </p:cNvPr>
          <p:cNvSpPr/>
          <p:nvPr/>
        </p:nvSpPr>
        <p:spPr>
          <a:xfrm>
            <a:off x="6786578" y="5429264"/>
            <a:ext cx="1152525" cy="1595437"/>
          </a:xfrm>
          <a:prstGeom prst="actionButtonBlank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 уровень</a:t>
            </a:r>
            <a:endParaRPr lang="ru-RU" b="1" dirty="0"/>
          </a:p>
        </p:txBody>
      </p:sp>
      <p:sp>
        <p:nvSpPr>
          <p:cNvPr id="28" name="Управляющая кнопка: настраиваемая 27">
            <a:hlinkClick r:id="rId20" action="ppaction://hlinksldjump" highlightClick="1"/>
          </p:cNvPr>
          <p:cNvSpPr/>
          <p:nvPr/>
        </p:nvSpPr>
        <p:spPr>
          <a:xfrm>
            <a:off x="7929586" y="2000240"/>
            <a:ext cx="1035027" cy="1592274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 уровень</a:t>
            </a:r>
            <a:endParaRPr lang="ru-RU" b="1" dirty="0"/>
          </a:p>
        </p:txBody>
      </p:sp>
      <p:sp>
        <p:nvSpPr>
          <p:cNvPr id="29" name="Управляющая кнопка: настраиваемая 28">
            <a:hlinkClick r:id="rId21" action="ppaction://hlinksldjump" highlightClick="1"/>
          </p:cNvPr>
          <p:cNvSpPr/>
          <p:nvPr/>
        </p:nvSpPr>
        <p:spPr>
          <a:xfrm>
            <a:off x="7929586" y="3643314"/>
            <a:ext cx="1079500" cy="1716088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 уровень</a:t>
            </a:r>
            <a:endParaRPr lang="ru-RU" b="1" dirty="0"/>
          </a:p>
        </p:txBody>
      </p:sp>
      <p:sp>
        <p:nvSpPr>
          <p:cNvPr id="30" name="Управляющая кнопка: настраиваемая 29">
            <a:hlinkClick r:id="rId22" action="ppaction://hlinksldjump" highlightClick="1"/>
          </p:cNvPr>
          <p:cNvSpPr/>
          <p:nvPr/>
        </p:nvSpPr>
        <p:spPr>
          <a:xfrm>
            <a:off x="7929586" y="5429264"/>
            <a:ext cx="1079500" cy="1595437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Управляющая кнопка: настраиваемая 30">
            <a:hlinkClick r:id="rId22" action="ppaction://hlinksldjump" highlightClick="1"/>
          </p:cNvPr>
          <p:cNvSpPr/>
          <p:nvPr/>
        </p:nvSpPr>
        <p:spPr>
          <a:xfrm>
            <a:off x="7929586" y="5429264"/>
            <a:ext cx="1079500" cy="1595437"/>
          </a:xfrm>
          <a:prstGeom prst="actionButtonBlan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3 уровень</a:t>
            </a:r>
            <a:endParaRPr lang="ru-RU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42875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    Раздел «Производство азотной кислоты»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</a:t>
            </a:r>
            <a:r>
              <a:rPr lang="ru-RU" sz="3600" b="1" u="sng" dirty="0" smtClean="0">
                <a:solidFill>
                  <a:srgbClr val="C00000"/>
                </a:solidFill>
              </a:rPr>
              <a:t>1 уровень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731702" y="1790781"/>
            <a:ext cx="7248548" cy="4305312"/>
          </a:xfrm>
        </p:spPr>
        <p:txBody>
          <a:bodyPr>
            <a:noAutofit/>
          </a:bodyPr>
          <a:lstStyle/>
          <a:p>
            <a:endParaRPr lang="ru-RU" sz="16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/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Азотная кислота является одним из важных продуктов химической промышленности. Она широко применяется для производства удобрений, бездымного пороха, взрывчатых веществ (нитроглицерины, динамита и др.), лекарств, красителей, пластмасс. Кислота является сильным окислителем и активно взаимодействует с металлами.	</a:t>
            </a:r>
          </a:p>
          <a:p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перевозят концентрированную азотную кислоту с химических заводов по производству данной кислоты и почему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 smtClean="0"/>
          </a:p>
          <a:p>
            <a:endParaRPr lang="ru-RU" sz="1600" b="1" i="1" dirty="0" smtClean="0"/>
          </a:p>
          <a:p>
            <a:endParaRPr lang="ru-RU" sz="1600" b="1" i="1" dirty="0" smtClean="0"/>
          </a:p>
          <a:p>
            <a:endParaRPr lang="ru-RU" sz="1600" b="1" i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V="1">
            <a:off x="467544" y="1643049"/>
            <a:ext cx="7033414" cy="5026310"/>
          </a:xfrm>
        </p:spPr>
        <p:txBody>
          <a:bodyPr>
            <a:normAutofit/>
          </a:bodyPr>
          <a:lstStyle/>
          <a:p>
            <a:pPr lvl="3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5436096" y="5517232"/>
            <a:ext cx="1512168" cy="93610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Вернуться к </a:t>
            </a:r>
            <a:r>
              <a:rPr lang="ru-RU" dirty="0" smtClean="0"/>
              <a:t>таблице </a:t>
            </a:r>
            <a:r>
              <a:rPr lang="ru-RU" dirty="0"/>
              <a:t>вопросов</a:t>
            </a:r>
          </a:p>
        </p:txBody>
      </p:sp>
      <p:pic>
        <p:nvPicPr>
          <p:cNvPr id="9" name="Рисунок 8" descr="http://i.himpro-kislota.ru/u/pic/70/22acb20ce911e4981aaffe3f19a22d/-/%D0%90%D0%B7%D0%BE%D1%82%D0%BD%D0%B0%D1%8F%20%D0%BA%D0%B8%D1%81%D0%BB%D0%BE%D1%82%D0%B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52851"/>
            <a:ext cx="4266356" cy="158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692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Раздел « </a:t>
            </a:r>
            <a:r>
              <a:rPr lang="ru-RU" b="1" dirty="0" smtClean="0">
                <a:solidFill>
                  <a:srgbClr val="C00000"/>
                </a:solidFill>
              </a:rPr>
              <a:t>Производство азотной кислоты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             </a:t>
            </a:r>
            <a:r>
              <a:rPr lang="ru-RU" sz="4000" b="1" u="sng" dirty="0" smtClean="0">
                <a:solidFill>
                  <a:srgbClr val="C00000"/>
                </a:solidFill>
              </a:rPr>
              <a:t>2 уровень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28596" y="1916832"/>
            <a:ext cx="6215106" cy="3928334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охраны окружающей среды имеет большое значение решение проблемы кислотных осадков. </a:t>
            </a:r>
            <a:r>
              <a:rPr lang="ru-RU" sz="3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Кислотными 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называются любые осадки - дожди, туманы, снег, -кислотность которых выше нормальной. Кислотные осадки обусловлены присутствием серной (Н</a:t>
            </a:r>
            <a:r>
              <a:rPr lang="ru-RU" sz="3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SО</a:t>
            </a:r>
            <a:r>
              <a:rPr lang="ru-RU" sz="3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азотной (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НNОз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кислот. Обычно кислотность на две трети состоит из первой и на одну треть из второй. Из наиболее ощутимых последствий кислотных осадков - разрушение произведений искусства. Известняк и мрамор - излюбленные материалы для оформления фасадов зданий и сооружения памятников. Под действием кислотных дождей ускоренно </a:t>
            </a:r>
            <a:r>
              <a:rPr lang="ru-RU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корродируют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металлоконструкции, нарушается целостность лакокрасочных покрытий, разрушаются здания и памятники архитектуры.</a:t>
            </a:r>
          </a:p>
          <a:p>
            <a:pPr>
              <a:buNone/>
            </a:pPr>
            <a:r>
              <a:rPr lang="ru-RU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уравнения химических реакций получения азотной кислоты из воздуха во время летней грозы и взаимодействие её с мрамором. Почему именно во время грозы?</a:t>
            </a:r>
            <a:r>
              <a:rPr 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8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6643702" y="5214950"/>
            <a:ext cx="1655763" cy="129698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Вернуться к таблице вопросов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732240" y="980728"/>
            <a:ext cx="1892648" cy="259228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107157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/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Раздел «Производство азотной кислоты»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              </a:t>
            </a:r>
            <a:r>
              <a:rPr lang="ru-RU" sz="4400" b="1" u="sng" dirty="0" smtClean="0">
                <a:solidFill>
                  <a:srgbClr val="C00000"/>
                </a:solidFill>
              </a:rPr>
              <a:t>3 уровень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1773238"/>
            <a:ext cx="4892678" cy="5084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pPr eaLnBrk="1" hangingPunct="1"/>
            <a:endParaRPr lang="ru-RU" sz="2600" b="1" dirty="0" smtClean="0">
              <a:solidFill>
                <a:schemeClr val="tx1"/>
              </a:solidFill>
            </a:endParaRPr>
          </a:p>
          <a:p>
            <a:pPr eaLnBrk="1" hangingPunct="1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1472" y="1916832"/>
            <a:ext cx="7786742" cy="417916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20-го века HNO3 получали из природной натриевой (чилийской) селитры.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20-го века был предложен метод фиксации атмосферного азота в пламени электрической дуги (1906г.).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1913г. был освоен промышленный синтез аммиака из элементарных веществ, он быстро получил широкое распространение. Вскоре был разработан и способ получения азотной кислоты из аммиака.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уравнения химических реакции получения азотной кислоты из чилийской селитры и из аммиака.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5524500"/>
            <a:ext cx="3168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3275856" y="5229200"/>
            <a:ext cx="1440607" cy="100811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Вернуться к таблице вопросов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4844579"/>
            <a:ext cx="2176562" cy="16324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60" y="5016117"/>
            <a:ext cx="2185891" cy="163941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485" y="2269459"/>
            <a:ext cx="7921625" cy="34591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Серная кислота-важнейший продукт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химической промышленности. В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 развитых странах производство серной кислоты занимает первое место среди других химических производств.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Серная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 применяется практически во всех областях народного хозяйства и относится к стратегическим видам продуктов производства.</a:t>
            </a:r>
          </a:p>
          <a:p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и задание: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сырья для производства серной кислоты и технологические принципы промышленного получения серной кислоты.</a:t>
            </a:r>
          </a:p>
          <a:p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3238" y="142875"/>
            <a:ext cx="8640762" cy="2160588"/>
          </a:xfrm>
        </p:spPr>
        <p:txBody>
          <a:bodyPr anchor="b"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Раздел «Производство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серной кислоты»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                         </a:t>
            </a:r>
            <a:r>
              <a:rPr lang="ru-RU" sz="3200" b="1" u="sng" dirty="0" smtClean="0">
                <a:solidFill>
                  <a:srgbClr val="C00000"/>
                </a:solidFill>
              </a:rPr>
              <a:t>1 уровень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6876257" y="5373216"/>
            <a:ext cx="1584176" cy="1008111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Перейти к таблице вопросов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528" y="260649"/>
            <a:ext cx="2856317" cy="244827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4294967295"/>
          </p:nvPr>
        </p:nvSpPr>
        <p:spPr>
          <a:xfrm>
            <a:off x="0" y="2571750"/>
            <a:ext cx="8351838" cy="285750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технологических принципов промышленного получения серной кислоты из пирита является - принцип </a:t>
            </a:r>
            <a: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безотходного производства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и задание: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 реализуется? Подтвердите свои выводы уравнениями реакций.</a:t>
            </a:r>
          </a:p>
          <a:p>
            <a:pPr>
              <a:buNone/>
            </a:pPr>
            <a:endParaRPr lang="ru-RU" sz="3100" b="1" i="1" dirty="0" smtClean="0"/>
          </a:p>
          <a:p>
            <a:endParaRPr lang="ru-RU" dirty="0" smtClean="0"/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None/>
            </a:pPr>
            <a:endParaRPr lang="ru-RU" b="1" u="sng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13788" cy="2016125"/>
          </a:xfrm>
        </p:spPr>
        <p:txBody>
          <a:bodyPr anchor="b"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Раздел «Производство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серной кислоты»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             </a:t>
            </a:r>
            <a:r>
              <a:rPr lang="ru-RU" sz="3600" b="1" u="sng" dirty="0" smtClean="0">
                <a:solidFill>
                  <a:srgbClr val="C00000"/>
                </a:solidFill>
              </a:rPr>
              <a:t>2 уровень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dirty="0" smtClean="0">
              <a:solidFill>
                <a:schemeClr val="tx2"/>
              </a:solidFill>
            </a:endParaRPr>
          </a:p>
        </p:txBody>
      </p:sp>
      <p:pic>
        <p:nvPicPr>
          <p:cNvPr id="1638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516563"/>
            <a:ext cx="146367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051" y="260057"/>
            <a:ext cx="3853787" cy="2016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3" y="5013176"/>
            <a:ext cx="2808312" cy="160247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40960" cy="149433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Раздел «Производство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серной кислоты »</a:t>
            </a:r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     3 уровень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endParaRPr lang="ru-RU" sz="3100" b="1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2366778"/>
            <a:ext cx="6408712" cy="29196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серной кислоты может стать причиной ряда экологических проблем, важнейшей из которых являются кислотные дожди. 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причина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явления 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каких стадиях технологического процесса могут возникнуть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приводящие к образованию кислотных дождей в атмосфере?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H="1">
            <a:off x="7190576" y="2492896"/>
            <a:ext cx="45719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5796136" y="4630781"/>
            <a:ext cx="2016224" cy="160653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Вернуться к </a:t>
            </a:r>
            <a:r>
              <a:rPr lang="ru-RU" dirty="0" smtClean="0"/>
              <a:t>таблице </a:t>
            </a:r>
            <a:r>
              <a:rPr lang="ru-RU" dirty="0"/>
              <a:t>вопросов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862" y="224922"/>
            <a:ext cx="2693594" cy="20201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520710"/>
            <a:ext cx="2664296" cy="213323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4377</TotalTime>
  <Words>1520</Words>
  <Application>Microsoft Office PowerPoint</Application>
  <PresentationFormat>Экран (4:3)</PresentationFormat>
  <Paragraphs>171</Paragraphs>
  <Slides>24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Candara</vt:lpstr>
      <vt:lpstr>Corbel</vt:lpstr>
      <vt:lpstr>Symbol</vt:lpstr>
      <vt:lpstr>Times New Roman</vt:lpstr>
      <vt:lpstr>Wingdings</vt:lpstr>
      <vt:lpstr>Базис</vt:lpstr>
      <vt:lpstr>Химическое производство</vt:lpstr>
      <vt:lpstr>АВТОРСКИЙ КОЛЛЕКТИВ:</vt:lpstr>
      <vt:lpstr>Презентация PowerPoint</vt:lpstr>
      <vt:lpstr>     Раздел «Производство азотной кислоты»      1 уровень</vt:lpstr>
      <vt:lpstr>   Раздел « Производство азотной кислоты»                    2 уровень </vt:lpstr>
      <vt:lpstr> Раздел «Производство азотной кислоты»               3 уровень</vt:lpstr>
      <vt:lpstr> Раздел «Производство  серной кислоты»                           1 уровень </vt:lpstr>
      <vt:lpstr>    Раздел «Производство  серной кислоты»                 2 уровень </vt:lpstr>
      <vt:lpstr>Раздел «Производство  серной кислоты »       3 уровень </vt:lpstr>
      <vt:lpstr> Раздел «Производства  аммиака» 1 уровень </vt:lpstr>
      <vt:lpstr> Раздел «Производство аммиака». 2 уровень</vt:lpstr>
      <vt:lpstr>Раздел «Производство аммиака». 3 уровень</vt:lpstr>
      <vt:lpstr>Раздел «Производство стекла» 1 уровень</vt:lpstr>
      <vt:lpstr>Раздел «Производство стекла 2 уровень</vt:lpstr>
      <vt:lpstr>Раздел «Производство стекла». 3 уровень</vt:lpstr>
      <vt:lpstr> Раздел «Производство минеральных удобрений»»         1 уровень</vt:lpstr>
      <vt:lpstr>Раздел «Производство минеральных удобрений» 2 уровень</vt:lpstr>
      <vt:lpstr>Раздел «Производство  минеральных удобрений» 3 уровень</vt:lpstr>
      <vt:lpstr>РАЗДЕЛ «Галогены»                      1 уровень</vt:lpstr>
      <vt:lpstr>РАЗДЕЛ «Галогены»                      2 уровень</vt:lpstr>
      <vt:lpstr>РАЗДЕЛ «Галогены»                            3 уровень</vt:lpstr>
      <vt:lpstr>Раздел «Производство чугуна и стали»1 уровень</vt:lpstr>
      <vt:lpstr>Раздел «Производство чугуна и стали»2 уровень</vt:lpstr>
      <vt:lpstr>Раздел «Производство чугуна и стали»       3 уровень</vt:lpstr>
    </vt:vector>
  </TitlesOfParts>
  <Company>SSSH1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</dc:title>
  <dc:creator>NAME</dc:creator>
  <cp:lastModifiedBy>Obr</cp:lastModifiedBy>
  <cp:revision>407</cp:revision>
  <dcterms:created xsi:type="dcterms:W3CDTF">2012-02-14T07:02:38Z</dcterms:created>
  <dcterms:modified xsi:type="dcterms:W3CDTF">2016-12-15T13:42:17Z</dcterms:modified>
</cp:coreProperties>
</file>